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90" r:id="rId3"/>
    <p:sldId id="293" r:id="rId4"/>
    <p:sldId id="288" r:id="rId5"/>
    <p:sldId id="304" r:id="rId6"/>
    <p:sldId id="294" r:id="rId7"/>
    <p:sldId id="303" r:id="rId8"/>
    <p:sldId id="295" r:id="rId9"/>
    <p:sldId id="296" r:id="rId10"/>
    <p:sldId id="302" r:id="rId11"/>
    <p:sldId id="278" r:id="rId12"/>
    <p:sldId id="297" r:id="rId13"/>
    <p:sldId id="301" r:id="rId14"/>
    <p:sldId id="283" r:id="rId15"/>
    <p:sldId id="284" r:id="rId16"/>
    <p:sldId id="298" r:id="rId17"/>
    <p:sldId id="300" r:id="rId18"/>
    <p:sldId id="285" r:id="rId19"/>
    <p:sldId id="299" r:id="rId20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up" id="{5D4BF45B-204B-F74C-9982-FFB912F44A28}">
          <p14:sldIdLst>
            <p14:sldId id="289"/>
            <p14:sldId id="290"/>
            <p14:sldId id="293"/>
          </p14:sldIdLst>
        </p14:section>
        <p14:section name="Task1" id="{DECD5FFF-0051-174D-9E2B-86AC9FD96D3D}">
          <p14:sldIdLst>
            <p14:sldId id="288"/>
            <p14:sldId id="304"/>
          </p14:sldIdLst>
        </p14:section>
        <p14:section name="Task2" id="{60A5645C-2896-414E-B95E-1E708B9123ED}">
          <p14:sldIdLst>
            <p14:sldId id="294"/>
            <p14:sldId id="303"/>
          </p14:sldIdLst>
        </p14:section>
        <p14:section name="Task3" id="{94AB6299-78BC-5A41-B003-89F7D9D2BF2B}">
          <p14:sldIdLst>
            <p14:sldId id="295"/>
            <p14:sldId id="296"/>
            <p14:sldId id="302"/>
          </p14:sldIdLst>
        </p14:section>
        <p14:section name="Task4" id="{1D07CFD0-4B88-5C48-BFE6-965CCD9257BB}">
          <p14:sldIdLst>
            <p14:sldId id="278"/>
            <p14:sldId id="297"/>
            <p14:sldId id="301"/>
          </p14:sldIdLst>
        </p14:section>
        <p14:section name="Task5" id="{E84852AB-F5B0-D64D-B486-D47F6F975CA1}">
          <p14:sldIdLst>
            <p14:sldId id="283"/>
            <p14:sldId id="284"/>
            <p14:sldId id="298"/>
            <p14:sldId id="300"/>
            <p14:sldId id="285"/>
            <p14:sldId id="299"/>
          </p14:sldIdLst>
        </p14:section>
        <p14:section name="Backup" id="{9F4E628C-3209-E543-9FEA-1EB3995E354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E"/>
    <a:srgbClr val="7F7F7F"/>
    <a:srgbClr val="BFBFBF"/>
    <a:srgbClr val="989898"/>
    <a:srgbClr val="ED5E58"/>
    <a:srgbClr val="FF7E79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77177"/>
  </p:normalViewPr>
  <p:slideViewPr>
    <p:cSldViewPr snapToGrid="0" snapToObjects="1">
      <p:cViewPr varScale="1">
        <p:scale>
          <a:sx n="81" d="100"/>
          <a:sy n="81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D100836-8961-4D4F-8D0C-67A1A180D2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9905BF-D6CC-704F-863F-44D622E18E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1518-A137-5E4B-8325-62F65BDDCCE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FDE04-C1EE-A84D-913C-0201B01C3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0CF84F-CC3E-F646-915D-7260144E62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9DB33-0360-2D43-8BAA-AEAF45E9FB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08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B3AC-2199-6345-AFBA-45F2E68E603F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9461E-DD6C-1A43-B12D-8A7AFF403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84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Ganz in </a:t>
            </a:r>
            <a:r>
              <a:rPr lang="de-DE" b="0" dirty="0" err="1"/>
              <a:t>DevOps</a:t>
            </a:r>
            <a:r>
              <a:rPr lang="de-DE" b="0" dirty="0"/>
              <a:t> Manier werden wir heute 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build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fix </a:t>
            </a:r>
            <a:r>
              <a:rPr lang="de-DE" b="0" dirty="0" err="1"/>
              <a:t>it</a:t>
            </a:r>
            <a:endParaRPr lang="de-DE" b="0" dirty="0"/>
          </a:p>
          <a:p>
            <a:endParaRPr lang="de-DE" b="0" dirty="0"/>
          </a:p>
          <a:p>
            <a:r>
              <a:rPr lang="de-DE" b="0" dirty="0"/>
              <a:t>5 Aufgaben über die nächsten 2h, wir machen 30min Pause zwischendrin</a:t>
            </a:r>
          </a:p>
          <a:p>
            <a:r>
              <a:rPr lang="de-DE" b="0" dirty="0"/>
              <a:t>- Aufbau – Geschwindigkeit </a:t>
            </a:r>
          </a:p>
          <a:p>
            <a:r>
              <a:rPr lang="de-DE" b="0" dirty="0"/>
              <a:t>- Robustheit – Last</a:t>
            </a:r>
          </a:p>
          <a:p>
            <a:r>
              <a:rPr lang="de-DE" b="0" dirty="0"/>
              <a:t>- Zukunft – Wir schauen in die Zukunft</a:t>
            </a:r>
          </a:p>
          <a:p>
            <a:endParaRPr lang="de-DE" b="0" dirty="0"/>
          </a:p>
          <a:p>
            <a:r>
              <a:rPr lang="de-DE" b="0" dirty="0"/>
              <a:t>Aufgaben wurden einfach gewählt – sie sollen die Konzepte und die Funktion verständlich machen nicht die Tiefe – hierzu geben wir gern in der Pause</a:t>
            </a:r>
          </a:p>
          <a:p>
            <a:endParaRPr lang="de-DE" b="0" dirty="0"/>
          </a:p>
          <a:p>
            <a:r>
              <a:rPr lang="de-DE" b="0" dirty="0"/>
              <a:t>Fachliches Beispiel ist eine Wetter API</a:t>
            </a:r>
          </a:p>
          <a:p>
            <a:r>
              <a:rPr lang="de-DE" b="0" dirty="0"/>
              <a:t>- Wind, Temperatur, Luftfeuchtigkeit, Helligkeit und Sturmwarnung herausgibt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858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73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Macht sie sichtbar?</a:t>
            </a:r>
          </a:p>
          <a:p>
            <a:endParaRPr lang="de-DE" dirty="0"/>
          </a:p>
          <a:p>
            <a:r>
              <a:rPr lang="de-DE" dirty="0"/>
              <a:t>Aufbau: </a:t>
            </a:r>
          </a:p>
          <a:p>
            <a:r>
              <a:rPr lang="de-DE" dirty="0"/>
              <a:t>- N </a:t>
            </a:r>
            <a:r>
              <a:rPr lang="de-DE" dirty="0" err="1"/>
              <a:t>notebook</a:t>
            </a:r>
            <a:r>
              <a:rPr lang="de-DE" dirty="0"/>
              <a:t> – mit N </a:t>
            </a:r>
            <a:r>
              <a:rPr lang="de-DE" dirty="0" err="1"/>
              <a:t>accounts</a:t>
            </a:r>
            <a:endParaRPr lang="de-DE" dirty="0"/>
          </a:p>
          <a:p>
            <a:r>
              <a:rPr lang="de-DE" dirty="0" err="1"/>
              <a:t>serverless</a:t>
            </a:r>
            <a:endParaRPr lang="de-DE" dirty="0"/>
          </a:p>
          <a:p>
            <a:r>
              <a:rPr lang="de-DE" dirty="0" err="1"/>
              <a:t>elastic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3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Elastic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24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27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die Zukunft schauen</a:t>
            </a:r>
          </a:p>
          <a:p>
            <a:endParaRPr lang="de-DE" dirty="0"/>
          </a:p>
          <a:p>
            <a:r>
              <a:rPr lang="de-DE" dirty="0"/>
              <a:t>Plattform -&gt; Integration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3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ist Polly?</a:t>
            </a:r>
          </a:p>
          <a:p>
            <a:r>
              <a:rPr lang="de-DE" dirty="0"/>
              <a:t>Text in gesprochene Sprache, kenn wir alle von unserem elektronischen Helferlein. Siri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  <a:p>
            <a:pPr marL="171450" indent="-171450">
              <a:buFontTx/>
              <a:buChar char="-"/>
            </a:pPr>
            <a:r>
              <a:rPr lang="de-DE" dirty="0"/>
              <a:t>Orte an denen Lesen nicht möglich ist – in einem Museum oder ~evtl. ein Fertigungswerk</a:t>
            </a:r>
          </a:p>
          <a:p>
            <a:pPr marL="171450" indent="-171450">
              <a:buFontTx/>
              <a:buChar char="-"/>
            </a:pPr>
            <a:r>
              <a:rPr lang="de-DE" dirty="0"/>
              <a:t>Monitoring - Alarm</a:t>
            </a:r>
          </a:p>
          <a:p>
            <a:endParaRPr lang="de-DE" dirty="0"/>
          </a:p>
          <a:p>
            <a:r>
              <a:rPr lang="de-DE" dirty="0"/>
              <a:t>Übersetzer sparen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530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Mit Polly wagen wir mal einen Blick die Zukunft wie man andere Services integriert</a:t>
            </a:r>
          </a:p>
          <a:p>
            <a:endParaRPr lang="de-DE" b="0" dirty="0"/>
          </a:p>
          <a:p>
            <a:r>
              <a:rPr lang="de-DE" b="0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Diesesmal</a:t>
            </a:r>
            <a:r>
              <a:rPr lang="de-DE" b="0" dirty="0"/>
              <a:t> haben wir uns ein schickes Frontend gebaut und darüber rufen wir unsere SLS Funktion auf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Funktion ruft Polly auf – diese bietet eine API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513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601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098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</a:pPr>
            <a:r>
              <a:rPr lang="de-DE" sz="12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TODO: </a:t>
            </a: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ask</a:t>
            </a:r>
            <a:r>
              <a:rPr lang="de-DE" sz="12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lisa</a:t>
            </a:r>
            <a:endParaRPr lang="de-DE" sz="1200" b="1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endParaRPr lang="de-DE" sz="1200" b="1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Observability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	– 	Komplexität beobachten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Platform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	– 	Automation &amp; Integration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DevOps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 	– 	</a:t>
            </a:r>
            <a:r>
              <a:rPr lang="de-DE" sz="12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Build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de-DE" sz="12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run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&amp; fix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Resillienz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	– 	Ausfallsicherheit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Serverless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	– 	Reaktionszeit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63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dirty="0"/>
              <a:t>Live + Produktiv</a:t>
            </a:r>
          </a:p>
          <a:p>
            <a:r>
              <a:rPr lang="de-DE" b="0" dirty="0"/>
              <a:t>- Linux + Amazon </a:t>
            </a:r>
            <a:r>
              <a:rPr lang="de-DE" b="0" dirty="0" err="1"/>
              <a:t>WebService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65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technologien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30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Bauen!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67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  <a:p>
            <a:r>
              <a:rPr lang="de-DE" b="0" dirty="0"/>
              <a:t>Browser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login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lambda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 err="1"/>
              <a:t>logs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44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serverless</a:t>
            </a:r>
            <a:r>
              <a:rPr lang="de-DE" dirty="0"/>
              <a:t> - Entwicklungsgeschwindigkeit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49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11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Robustheit</a:t>
            </a:r>
          </a:p>
          <a:p>
            <a:endParaRPr lang="de-DE" b="0" dirty="0"/>
          </a:p>
          <a:p>
            <a:r>
              <a:rPr lang="de-DE" b="0" dirty="0" err="1"/>
              <a:t>Observability</a:t>
            </a:r>
            <a:r>
              <a:rPr lang="de-DE" b="0" dirty="0"/>
              <a:t> – ich schaue in die Blackbox</a:t>
            </a:r>
          </a:p>
          <a:p>
            <a:r>
              <a:rPr lang="de-DE" b="0" dirty="0"/>
              <a:t>- wir haben aktuell 5 </a:t>
            </a:r>
            <a:r>
              <a:rPr lang="de-DE" b="0" dirty="0" err="1"/>
              <a:t>funktionen</a:t>
            </a:r>
            <a:r>
              <a:rPr lang="de-DE" b="0" dirty="0"/>
              <a:t>, wenn man so einen </a:t>
            </a:r>
            <a:r>
              <a:rPr lang="de-DE" b="0" dirty="0" err="1"/>
              <a:t>business</a:t>
            </a:r>
            <a:r>
              <a:rPr lang="de-DE" b="0" dirty="0"/>
              <a:t> </a:t>
            </a:r>
            <a:r>
              <a:rPr lang="de-DE" b="0" dirty="0" err="1"/>
              <a:t>monolithen</a:t>
            </a:r>
            <a:r>
              <a:rPr lang="de-DE" b="0" dirty="0"/>
              <a:t> mal zerlegt können das weitaus mehr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116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Observability</a:t>
            </a:r>
            <a:r>
              <a:rPr lang="de-DE" b="0" dirty="0"/>
              <a:t> + Reaktionsgeschwindigkeit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21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E7C11-D88B-AF40-BE47-AEE1930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C2DF04-38A0-8148-8B7B-E10AFDC9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8772C-A781-3E4E-A134-D81427C4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3F30D1-88DC-EC48-A43F-46F650D2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466D-C942-EF46-A388-3B4649A3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12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4FB8B-45D4-7D45-A58D-829EC818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022B2B-2193-4E42-B5F4-AF22C435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45A13-A180-4844-A462-FAFF9A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66D12-DC4E-5645-A88B-43622AF9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9E4F2F-D291-0C4C-830E-70974EF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A1D8C7-D16A-434B-9419-CE8A6E41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8B0369-1DEF-E841-8F8F-8FB5BF4C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649FD-C590-4F4D-8F8F-1DAE5A8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7B29B-C752-1C4F-8C30-A302D117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672B7-6202-4F47-9139-545AA557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3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002F-D36C-6A41-9487-3A88F531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65699-FD99-AD45-AF34-114DBD8E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335116-1B33-5948-B797-A0CF47A9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F7F9D-5162-424B-AC2B-C8AA2D34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158DD-1A29-404F-88D1-59C96DAC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7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9488F-1C94-3F40-AFD0-464F018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E2B38F-D84A-D44F-BEBE-299215A2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F1149-6B69-294A-8531-1327E1A4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BF380-B83C-E94D-989C-48B27230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C2486-DBD7-F14B-B3C7-9A7E0419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49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D7BC5-CB3A-2B4F-BD9A-80309664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1D3C6-1CCC-474E-82F3-9CD6DD853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7A75CD-09B7-4E47-816F-DDF3DFD4D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802ED9-1FF6-A448-A8ED-80147A1D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1432B-5DAF-A04C-9082-AED4D97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D87EF-B45F-384C-AAAA-3950FAF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1F16-BB36-5A40-BBFB-829B518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7D46D-A6A6-F84B-A10D-B0513483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2049F0-FC0D-CD4F-8F0A-AC35B046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707FE8-73A3-014C-8DE5-791AE5688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D7115A-534B-2540-8EA5-378BBDD3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F1E7D-B35E-1E42-9F1E-9CB4D827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A2693-9864-6340-A693-172DD10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7A88F2-38D2-B94F-BE50-1E40AD0D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2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ACBF2-32DC-6141-858C-9E26C91A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BAA563-3369-5D4E-9C74-EBEDF140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6759-6D38-FD4F-9A35-DDE33E6E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1AA64-EBC0-F84B-AC59-D75C20DA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8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2C6D5E-44C1-7041-A69D-5AB14D7B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27092-270E-BB4E-8B75-852A2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054648-C588-2D48-959A-F9CB2AAD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3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AD259-7F17-B647-9016-72E6EF10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05C4C-E806-9542-B8F8-645D2AF6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27086-8868-7643-9528-B82D3E97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1C487F-F227-B345-9B73-9524B94D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720320-623F-9241-AA83-26A27622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60488A-74C6-4745-B624-DAEC6A3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06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6C648-5300-8E45-A193-7247E9DC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942B3B-0528-7545-9AF2-0B6841632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2EA95E-1F15-EA46-AF3E-1BD3E6AEF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18262D-0040-004C-A249-10947EEE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3EE93-9C4D-ED4D-8905-6C422C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38E6EA-6EA8-154E-9F2A-B2B19E92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3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B689F-6E63-0749-A99B-5ABCD052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73933-ABE7-5340-8265-EE1E9032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AE3FD-033E-EF41-A5FA-5AEC3E662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15853-038A-A249-9FE3-F12D2E53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BE0F2-2B4F-FE43-B1F2-65E43989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73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oudlandscape.fe-in-der-cloud.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990686" y="-277316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162E26F-B817-AE49-9A21-7B9099F16F1C}"/>
              </a:ext>
            </a:extLst>
          </p:cNvPr>
          <p:cNvSpPr txBox="1">
            <a:spLocks/>
          </p:cNvSpPr>
          <p:nvPr/>
        </p:nvSpPr>
        <p:spPr>
          <a:xfrm>
            <a:off x="-1050543" y="434465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F9A907B-5464-9440-B0CB-916C2C6BC54A}"/>
              </a:ext>
            </a:extLst>
          </p:cNvPr>
          <p:cNvSpPr txBox="1">
            <a:spLocks/>
          </p:cNvSpPr>
          <p:nvPr/>
        </p:nvSpPr>
        <p:spPr>
          <a:xfrm>
            <a:off x="2746206" y="434465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Robustheit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66F92C8-A90B-0E4B-9449-665B73DC6BCE}"/>
              </a:ext>
            </a:extLst>
          </p:cNvPr>
          <p:cNvSpPr txBox="1">
            <a:spLocks/>
          </p:cNvSpPr>
          <p:nvPr/>
        </p:nvSpPr>
        <p:spPr>
          <a:xfrm>
            <a:off x="6670905" y="434465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Zukunft</a:t>
            </a:r>
          </a:p>
        </p:txBody>
      </p:sp>
      <p:pic>
        <p:nvPicPr>
          <p:cNvPr id="4" name="Grafik 3" descr="Ein Bild, das Licht, Objekt, Tasse enthält.&#10;&#10;Automatisch generierte Beschreibung">
            <a:extLst>
              <a:ext uri="{FF2B5EF4-FFF2-40B4-BE49-F238E27FC236}">
                <a16:creationId xmlns:a16="http://schemas.microsoft.com/office/drawing/2014/main" id="{AB0E7BEE-1E65-F64C-BFB0-3BF138C1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601" y="1466192"/>
            <a:ext cx="2503313" cy="3247697"/>
          </a:xfrm>
          <a:prstGeom prst="rect">
            <a:avLst/>
          </a:prstGeom>
        </p:spPr>
      </p:pic>
      <p:pic>
        <p:nvPicPr>
          <p:cNvPr id="11" name="Grafik 10" descr="Ein Bild, das draußen, Hosenpresse, weiß, Gebäude enthält.&#10;&#10;Automatisch generierte Beschreibung">
            <a:extLst>
              <a:ext uri="{FF2B5EF4-FFF2-40B4-BE49-F238E27FC236}">
                <a16:creationId xmlns:a16="http://schemas.microsoft.com/office/drawing/2014/main" id="{61D53365-8B2D-AF49-8996-6E3CBD14B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0132">
            <a:off x="1702563" y="1745364"/>
            <a:ext cx="822385" cy="329499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4A38F68-5EBC-4447-B552-1FAC0B276B9E}"/>
              </a:ext>
            </a:extLst>
          </p:cNvPr>
          <p:cNvGrpSpPr/>
          <p:nvPr/>
        </p:nvGrpSpPr>
        <p:grpSpPr>
          <a:xfrm>
            <a:off x="4323942" y="2006533"/>
            <a:ext cx="3618352" cy="2464003"/>
            <a:chOff x="3117721" y="1997638"/>
            <a:chExt cx="4955628" cy="453473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0E73BFE-6D86-3444-973D-442BF030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03878">
              <a:off x="5483398" y="4456033"/>
              <a:ext cx="917959" cy="2076335"/>
            </a:xfrm>
            <a:prstGeom prst="rect">
              <a:avLst/>
            </a:prstGeom>
          </p:spPr>
        </p:pic>
        <p:pic>
          <p:nvPicPr>
            <p:cNvPr id="18" name="Grafik 17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37D98014-1BF6-B447-9FF5-E44339FC0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7721" y="1997638"/>
              <a:ext cx="4955628" cy="2862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87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1491095"/>
            <a:ext cx="11288110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203434" y="1916180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1) cd task3</a:t>
            </a:r>
            <a:b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2) Sucht nach dem Fehler in      </a:t>
            </a:r>
            <a:b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temperature.py</a:t>
            </a:r>
            <a:endParaRPr lang="de-DE" sz="36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./</a:t>
            </a:r>
            <a:r>
              <a:rPr lang="de-DE" sz="36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Funktion aufrufen </a:t>
            </a:r>
            <a:b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(link steht in der </a:t>
            </a:r>
            <a:r>
              <a:rPr lang="de-DE" sz="36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console</a:t>
            </a: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5) Monitor gegenprüfen</a:t>
            </a:r>
          </a:p>
        </p:txBody>
      </p:sp>
    </p:spTree>
    <p:extLst>
      <p:ext uri="{BB962C8B-B14F-4D97-AF65-F5344CB8AC3E}">
        <p14:creationId xmlns:p14="http://schemas.microsoft.com/office/powerpoint/2010/main" val="417227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543CDC0A-64A0-C246-AF8E-4FA9D7008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33" y="5309760"/>
            <a:ext cx="1429433" cy="245560"/>
          </a:xfrm>
          <a:prstGeom prst="rect">
            <a:avLst/>
          </a:prstGeom>
        </p:spPr>
      </p:pic>
      <p:pic>
        <p:nvPicPr>
          <p:cNvPr id="55" name="Grafik 54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801B61FD-A9C2-2B40-A20F-939765E8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93" y="2418336"/>
            <a:ext cx="1429433" cy="245560"/>
          </a:xfrm>
          <a:prstGeom prst="rect">
            <a:avLst/>
          </a:prstGeom>
        </p:spPr>
      </p:pic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27999136-2D11-9D48-AB9E-1F1368AAA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50" y="2073775"/>
            <a:ext cx="1581412" cy="1379765"/>
          </a:xfrm>
          <a:prstGeom prst="rect">
            <a:avLst/>
          </a:prstGeom>
        </p:spPr>
      </p:pic>
      <p:pic>
        <p:nvPicPr>
          <p:cNvPr id="19" name="Grafik 18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C0BEB898-1D8C-9242-BCB9-078318738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42" y="4913699"/>
            <a:ext cx="1581412" cy="137976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9BD9760-46C7-E246-9B38-090E2B779840}"/>
              </a:ext>
            </a:extLst>
          </p:cNvPr>
          <p:cNvGrpSpPr/>
          <p:nvPr/>
        </p:nvGrpSpPr>
        <p:grpSpPr>
          <a:xfrm>
            <a:off x="3504266" y="1740497"/>
            <a:ext cx="2923740" cy="1724261"/>
            <a:chOff x="6536648" y="1196161"/>
            <a:chExt cx="4380209" cy="2530321"/>
          </a:xfrm>
        </p:grpSpPr>
        <p:pic>
          <p:nvPicPr>
            <p:cNvPr id="23" name="Grafik 22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ABE67D86-E366-3244-882C-3DBEDA89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F5729A4-D623-7447-A8CC-A4E1F6CB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9042" y="2168850"/>
              <a:ext cx="766651" cy="584942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744ABEDD-64D5-4B4D-982B-6A3B0431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689026C-7714-E44A-88CE-A188BE688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810" y="2168850"/>
              <a:ext cx="766651" cy="584942"/>
            </a:xfrm>
            <a:prstGeom prst="rect">
              <a:avLst/>
            </a:prstGeom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FB8AE3C-BE68-1B4D-96E0-F4898E9D4349}"/>
              </a:ext>
            </a:extLst>
          </p:cNvPr>
          <p:cNvGrpSpPr/>
          <p:nvPr/>
        </p:nvGrpSpPr>
        <p:grpSpPr>
          <a:xfrm>
            <a:off x="3575016" y="4570410"/>
            <a:ext cx="2923740" cy="1724261"/>
            <a:chOff x="6536648" y="1196161"/>
            <a:chExt cx="4380209" cy="2530321"/>
          </a:xfrm>
        </p:grpSpPr>
        <p:pic>
          <p:nvPicPr>
            <p:cNvPr id="34" name="Grafik 33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6A927FC5-5CC2-B74F-8FC7-578D63B91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3FD9526-3778-7E4A-A209-68557E75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9042" y="2168850"/>
              <a:ext cx="766651" cy="584942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EBAE3E3E-1B82-1E45-B29A-9E79025E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F5E0807-AC3F-AA41-8F13-E3E61C58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810" y="2168850"/>
              <a:ext cx="766651" cy="584942"/>
            </a:xfrm>
            <a:prstGeom prst="rect">
              <a:avLst/>
            </a:prstGeom>
          </p:spPr>
        </p:pic>
      </p:grpSp>
      <p:sp>
        <p:nvSpPr>
          <p:cNvPr id="38" name="Titel 1">
            <a:extLst>
              <a:ext uri="{FF2B5EF4-FFF2-40B4-BE49-F238E27FC236}">
                <a16:creationId xmlns:a16="http://schemas.microsoft.com/office/drawing/2014/main" id="{7E92F820-69EC-C648-A99B-673BDC6B7B7A}"/>
              </a:ext>
            </a:extLst>
          </p:cNvPr>
          <p:cNvSpPr txBox="1">
            <a:spLocks/>
          </p:cNvSpPr>
          <p:nvPr/>
        </p:nvSpPr>
        <p:spPr>
          <a:xfrm>
            <a:off x="-345780" y="2408033"/>
            <a:ext cx="2587746" cy="451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Gruppe 1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21ACB09-2899-CB45-9C18-AC13EBB9715D}"/>
              </a:ext>
            </a:extLst>
          </p:cNvPr>
          <p:cNvGrpSpPr/>
          <p:nvPr/>
        </p:nvGrpSpPr>
        <p:grpSpPr>
          <a:xfrm>
            <a:off x="8292663" y="2602628"/>
            <a:ext cx="3086310" cy="2677613"/>
            <a:chOff x="8622308" y="2833850"/>
            <a:chExt cx="2788195" cy="2287589"/>
          </a:xfrm>
        </p:grpSpPr>
        <p:pic>
          <p:nvPicPr>
            <p:cNvPr id="42" name="Grafik 41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FEF8467A-3589-8244-9D21-4632F5F7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2E6BC5F1-087A-D046-BE4C-AD319322C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21ED41B2-7F37-7B41-854F-B60B1030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pic>
        <p:nvPicPr>
          <p:cNvPr id="47" name="Grafik 46" descr="Ein Bild, das Monitor enthält.&#10;&#10;Automatisch generierte Beschreibung">
            <a:extLst>
              <a:ext uri="{FF2B5EF4-FFF2-40B4-BE49-F238E27FC236}">
                <a16:creationId xmlns:a16="http://schemas.microsoft.com/office/drawing/2014/main" id="{D00FDF6F-11F4-4246-B988-6557E316C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5161" y="3166747"/>
            <a:ext cx="2276698" cy="1205267"/>
          </a:xfrm>
          <a:prstGeom prst="rect">
            <a:avLst/>
          </a:prstGeom>
        </p:spPr>
      </p:pic>
      <p:sp>
        <p:nvSpPr>
          <p:cNvPr id="50" name="Titel 1">
            <a:extLst>
              <a:ext uri="{FF2B5EF4-FFF2-40B4-BE49-F238E27FC236}">
                <a16:creationId xmlns:a16="http://schemas.microsoft.com/office/drawing/2014/main" id="{C6E1F88C-83EA-874D-A0B6-6ABF1502F804}"/>
              </a:ext>
            </a:extLst>
          </p:cNvPr>
          <p:cNvSpPr txBox="1">
            <a:spLocks/>
          </p:cNvSpPr>
          <p:nvPr/>
        </p:nvSpPr>
        <p:spPr>
          <a:xfrm>
            <a:off x="7610888" y="5121439"/>
            <a:ext cx="4465243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Aufrufe pro Sekunde</a:t>
            </a:r>
          </a:p>
        </p:txBody>
      </p:sp>
      <p:sp>
        <p:nvSpPr>
          <p:cNvPr id="51" name="Titel 1">
            <a:extLst>
              <a:ext uri="{FF2B5EF4-FFF2-40B4-BE49-F238E27FC236}">
                <a16:creationId xmlns:a16="http://schemas.microsoft.com/office/drawing/2014/main" id="{02B5A275-21CE-2445-9602-5EDE18938841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Wie gehen wir mit Überlast um?</a:t>
            </a:r>
          </a:p>
        </p:txBody>
      </p:sp>
      <p:pic>
        <p:nvPicPr>
          <p:cNvPr id="52" name="Grafik 51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19336207-9636-7F44-899E-09AE1738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97604">
            <a:off x="6645618" y="2721815"/>
            <a:ext cx="1429433" cy="245560"/>
          </a:xfrm>
          <a:prstGeom prst="rect">
            <a:avLst/>
          </a:prstGeom>
        </p:spPr>
      </p:pic>
      <p:pic>
        <p:nvPicPr>
          <p:cNvPr id="53" name="Grafik 52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948B17BF-E48D-3448-8809-674790DC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16378">
            <a:off x="6641055" y="4800010"/>
            <a:ext cx="1429433" cy="245560"/>
          </a:xfrm>
          <a:prstGeom prst="rect">
            <a:avLst/>
          </a:prstGeom>
        </p:spPr>
      </p:pic>
      <p:sp>
        <p:nvSpPr>
          <p:cNvPr id="54" name="Titel 1">
            <a:extLst>
              <a:ext uri="{FF2B5EF4-FFF2-40B4-BE49-F238E27FC236}">
                <a16:creationId xmlns:a16="http://schemas.microsoft.com/office/drawing/2014/main" id="{421EB158-D08E-3240-9A4E-3A631B43C0EB}"/>
              </a:ext>
            </a:extLst>
          </p:cNvPr>
          <p:cNvSpPr txBox="1">
            <a:spLocks/>
          </p:cNvSpPr>
          <p:nvPr/>
        </p:nvSpPr>
        <p:spPr>
          <a:xfrm>
            <a:off x="-303641" y="5261097"/>
            <a:ext cx="2587746" cy="451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Gruppe 2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9C7CDC32-8D81-534C-A98F-F56587AA55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8544" y="2463999"/>
            <a:ext cx="190500" cy="1651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87E5828-768B-C346-97C1-0489E52FD1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2746" y="5321709"/>
            <a:ext cx="1905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D2A8CD9-3011-5F44-8FFA-136DD39C4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03878">
            <a:off x="5483398" y="4456033"/>
            <a:ext cx="917959" cy="2076335"/>
          </a:xfrm>
          <a:prstGeom prst="rect">
            <a:avLst/>
          </a:prstGeom>
        </p:spPr>
      </p:pic>
      <p:sp>
        <p:nvSpPr>
          <p:cNvPr id="27" name="Titel 1">
            <a:extLst>
              <a:ext uri="{FF2B5EF4-FFF2-40B4-BE49-F238E27FC236}">
                <a16:creationId xmlns:a16="http://schemas.microsoft.com/office/drawing/2014/main" id="{CCC5F1AE-510A-D543-868E-2F2671691F63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Das Wetter wird schlechter</a:t>
            </a:r>
          </a:p>
        </p:txBody>
      </p:sp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130C1E94-5BE5-3B4A-9F21-F5FF08A8A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721" y="1997638"/>
            <a:ext cx="4955628" cy="286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28" y="1585856"/>
            <a:ext cx="10752082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897117" y="2420178"/>
            <a:ext cx="9711560" cy="3450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1) cd task4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2) 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dark-clouds.sh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sucht eine Funktion aus &amp; 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legt mal Last an!</a:t>
            </a:r>
          </a:p>
        </p:txBody>
      </p:sp>
    </p:spTree>
    <p:extLst>
      <p:ext uri="{BB962C8B-B14F-4D97-AF65-F5344CB8AC3E}">
        <p14:creationId xmlns:p14="http://schemas.microsoft.com/office/powerpoint/2010/main" val="1178458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0812" y="-405447"/>
            <a:ext cx="102068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Über 400 Dienste stehen uns zur Auswahl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000BC2-2F76-3440-B263-C1CF0B6A4466}"/>
              </a:ext>
            </a:extLst>
          </p:cNvPr>
          <p:cNvSpPr txBox="1"/>
          <p:nvPr/>
        </p:nvSpPr>
        <p:spPr>
          <a:xfrm>
            <a:off x="8647529" y="6221640"/>
            <a:ext cx="27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&gt; LINK - Dynamic landscape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5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0DC8795-B73B-D844-AE92-39D14E31947F}"/>
              </a:ext>
            </a:extLst>
          </p:cNvPr>
          <p:cNvSpPr/>
          <p:nvPr/>
        </p:nvSpPr>
        <p:spPr>
          <a:xfrm>
            <a:off x="2894982" y="965200"/>
            <a:ext cx="5728317" cy="54786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6466" y="-329247"/>
            <a:ext cx="94194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wählen für heute Polly</a:t>
            </a:r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99" y="1178519"/>
            <a:ext cx="4855767" cy="48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04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8485887A-C03A-EA42-B0EC-106E16E2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29349"/>
            <a:ext cx="8119241" cy="32812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74B48CC-0EBF-A14D-BDE1-649100A79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39" y="3394651"/>
            <a:ext cx="906846" cy="758536"/>
          </a:xfrm>
          <a:prstGeom prst="rect">
            <a:avLst/>
          </a:prstGeom>
        </p:spPr>
      </p:pic>
      <p:pic>
        <p:nvPicPr>
          <p:cNvPr id="12" name="Picture 2" descr="Bildergebnis für aws polly logo">
            <a:extLst>
              <a:ext uri="{FF2B5EF4-FFF2-40B4-BE49-F238E27FC236}">
                <a16:creationId xmlns:a16="http://schemas.microsoft.com/office/drawing/2014/main" id="{3546B63A-F373-184B-A2E1-7AC54753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34" y="3147921"/>
            <a:ext cx="1681880" cy="168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770D545C-1F4F-F940-9080-916A290CB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82" y="4396213"/>
            <a:ext cx="1581412" cy="1379765"/>
          </a:xfrm>
          <a:prstGeom prst="rect">
            <a:avLst/>
          </a:prstGeom>
        </p:spPr>
      </p:pic>
      <p:pic>
        <p:nvPicPr>
          <p:cNvPr id="17" name="Grafik 16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A193C200-631E-C749-B37E-431E8357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16378">
            <a:off x="2533861" y="4300509"/>
            <a:ext cx="1429433" cy="245560"/>
          </a:xfrm>
          <a:prstGeom prst="rect">
            <a:avLst/>
          </a:prstGeom>
        </p:spPr>
      </p:pic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07A505A-83B3-0D4D-845C-20785DA2D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6013" y="3219577"/>
            <a:ext cx="1556926" cy="1100790"/>
          </a:xfrm>
          <a:prstGeom prst="rect">
            <a:avLst/>
          </a:prstGeom>
        </p:spPr>
      </p:pic>
      <p:pic>
        <p:nvPicPr>
          <p:cNvPr id="18" name="Grafik 17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4AB034FC-35B2-BC48-B3F4-30CA600C6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1560" y="3708582"/>
            <a:ext cx="714716" cy="122780"/>
          </a:xfrm>
          <a:prstGeom prst="rect">
            <a:avLst/>
          </a:prstGeom>
        </p:spPr>
      </p:pic>
      <p:pic>
        <p:nvPicPr>
          <p:cNvPr id="19" name="Grafik 1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842DC10E-002D-BC4A-B328-DFB8DA963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133" y="3713121"/>
            <a:ext cx="714716" cy="122780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5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Ein Blick in die Zukunft</a:t>
            </a:r>
          </a:p>
        </p:txBody>
      </p:sp>
    </p:spTree>
    <p:extLst>
      <p:ext uri="{BB962C8B-B14F-4D97-AF65-F5344CB8AC3E}">
        <p14:creationId xmlns:p14="http://schemas.microsoft.com/office/powerpoint/2010/main" val="293877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5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28" y="1585856"/>
            <a:ext cx="10752082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660634" y="2571703"/>
            <a:ext cx="9711560" cy="3450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1) cd task5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2) ./</a:t>
            </a:r>
            <a:r>
              <a:rPr lang="de-DE" sz="36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endParaRPr lang="de-DE" sz="36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Browser öffnet sich automatisch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Etwas fehlt noch…</a:t>
            </a:r>
          </a:p>
        </p:txBody>
      </p:sp>
    </p:spTree>
    <p:extLst>
      <p:ext uri="{BB962C8B-B14F-4D97-AF65-F5344CB8AC3E}">
        <p14:creationId xmlns:p14="http://schemas.microsoft.com/office/powerpoint/2010/main" val="76218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7762CD6-7AFD-2841-A87E-339F943F0C4F}"/>
              </a:ext>
            </a:extLst>
          </p:cNvPr>
          <p:cNvSpPr/>
          <p:nvPr/>
        </p:nvSpPr>
        <p:spPr>
          <a:xfrm>
            <a:off x="7137400" y="2762030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447316" y="-329247"/>
            <a:ext cx="104377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Noch mehr Dienste benötigt?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1F8CC9F-5AC8-7147-8027-479CDBBD3FF0}"/>
              </a:ext>
            </a:extLst>
          </p:cNvPr>
          <p:cNvSpPr txBox="1">
            <a:spLocks/>
          </p:cNvSpPr>
          <p:nvPr/>
        </p:nvSpPr>
        <p:spPr>
          <a:xfrm>
            <a:off x="7137400" y="3623987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Rekognition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BBEDD5-1E27-5B4F-90AC-A73005C40791}"/>
              </a:ext>
            </a:extLst>
          </p:cNvPr>
          <p:cNvSpPr/>
          <p:nvPr/>
        </p:nvSpPr>
        <p:spPr>
          <a:xfrm>
            <a:off x="4226800" y="3944571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A6F3862-DCE5-E94D-BFBA-1B067A192839}"/>
              </a:ext>
            </a:extLst>
          </p:cNvPr>
          <p:cNvSpPr txBox="1">
            <a:spLocks/>
          </p:cNvSpPr>
          <p:nvPr/>
        </p:nvSpPr>
        <p:spPr>
          <a:xfrm>
            <a:off x="4226800" y="480652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b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Translation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B5AD7E-A879-A741-9FCD-B9D504281EAE}"/>
              </a:ext>
            </a:extLst>
          </p:cNvPr>
          <p:cNvSpPr/>
          <p:nvPr/>
        </p:nvSpPr>
        <p:spPr>
          <a:xfrm>
            <a:off x="9222500" y="1579489"/>
            <a:ext cx="988300" cy="9331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6D18E2C-C9E4-1C40-B6A1-CDA2E0FED1FA}"/>
              </a:ext>
            </a:extLst>
          </p:cNvPr>
          <p:cNvSpPr txBox="1">
            <a:spLocks/>
          </p:cNvSpPr>
          <p:nvPr/>
        </p:nvSpPr>
        <p:spPr>
          <a:xfrm>
            <a:off x="8548250" y="168981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…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D725B1-BA62-254A-A945-517D28D17F02}"/>
              </a:ext>
            </a:extLst>
          </p:cNvPr>
          <p:cNvSpPr/>
          <p:nvPr/>
        </p:nvSpPr>
        <p:spPr>
          <a:xfrm>
            <a:off x="1073258" y="1579489"/>
            <a:ext cx="3568168" cy="33135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83" y="1714500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2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447316" y="-329247"/>
            <a:ext cx="104377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TODO: Evtl. Abrunden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44BD0B-D554-FC4C-B236-4086BAA2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82" y="1450428"/>
            <a:ext cx="5071054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0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1684721" y="-264215"/>
            <a:ext cx="8735819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Unsere Arbeitsumgebung</a:t>
            </a:r>
          </a:p>
        </p:txBody>
      </p:sp>
      <p:pic>
        <p:nvPicPr>
          <p:cNvPr id="7" name="Grafik 6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F8AD35CE-6E71-1F43-B030-498C730B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8" y="3214753"/>
            <a:ext cx="3035691" cy="2648607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00C2CA6-C41A-8E4F-9DC0-59217039CFAD}"/>
              </a:ext>
            </a:extLst>
          </p:cNvPr>
          <p:cNvGrpSpPr/>
          <p:nvPr/>
        </p:nvGrpSpPr>
        <p:grpSpPr>
          <a:xfrm>
            <a:off x="6283092" y="1556965"/>
            <a:ext cx="5181205" cy="3281246"/>
            <a:chOff x="6536648" y="1196161"/>
            <a:chExt cx="4380209" cy="2530321"/>
          </a:xfrm>
        </p:grpSpPr>
        <p:pic>
          <p:nvPicPr>
            <p:cNvPr id="5" name="Grafik 4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8485887A-C03A-EA42-B0EC-106E16E21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76D12A1-4586-1B4A-9F01-FA37FA99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9042" y="2168850"/>
              <a:ext cx="766651" cy="58494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F6E4084-7422-D242-9E19-8EEA9720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74B48CC-0EBF-A14D-BDE1-649100A7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7810" y="2168850"/>
              <a:ext cx="766651" cy="584942"/>
            </a:xfrm>
            <a:prstGeom prst="rect">
              <a:avLst/>
            </a:prstGeom>
          </p:spPr>
        </p:pic>
      </p:grpSp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3766944" y="3315904"/>
            <a:ext cx="2521559" cy="368080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59F6CB9C-119E-534D-92FE-7BB218F5179B}"/>
              </a:ext>
            </a:extLst>
          </p:cNvPr>
          <p:cNvSpPr txBox="1">
            <a:spLocks/>
          </p:cNvSpPr>
          <p:nvPr/>
        </p:nvSpPr>
        <p:spPr>
          <a:xfrm>
            <a:off x="8793829" y="4509060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Cloud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E4BD7DC5-ED2B-8848-9196-3762E3A5FB25}"/>
              </a:ext>
            </a:extLst>
          </p:cNvPr>
          <p:cNvSpPr txBox="1">
            <a:spLocks/>
          </p:cNvSpPr>
          <p:nvPr/>
        </p:nvSpPr>
        <p:spPr>
          <a:xfrm>
            <a:off x="2120696" y="5567245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Lokal</a:t>
            </a:r>
          </a:p>
        </p:txBody>
      </p:sp>
    </p:spTree>
    <p:extLst>
      <p:ext uri="{BB962C8B-B14F-4D97-AF65-F5344CB8AC3E}">
        <p14:creationId xmlns:p14="http://schemas.microsoft.com/office/powerpoint/2010/main" val="137652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1037483" y="-329247"/>
            <a:ext cx="9257400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Unser Werkzeugkasten</a:t>
            </a:r>
          </a:p>
        </p:txBody>
      </p:sp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8485887A-C03A-EA42-B0EC-106E16E2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64" y="1891049"/>
            <a:ext cx="5334786" cy="3081753"/>
          </a:xfrm>
          <a:prstGeom prst="rect">
            <a:avLst/>
          </a:prstGeom>
        </p:spPr>
      </p:pic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10839">
            <a:off x="3606077" y="3552387"/>
            <a:ext cx="2521559" cy="368080"/>
          </a:xfrm>
          <a:prstGeom prst="rect">
            <a:avLst/>
          </a:prstGeom>
        </p:spPr>
      </p:pic>
      <p:pic>
        <p:nvPicPr>
          <p:cNvPr id="12" name="Picture 2" descr="Bildergebnis für serverless framework logo">
            <a:extLst>
              <a:ext uri="{FF2B5EF4-FFF2-40B4-BE49-F238E27FC236}">
                <a16:creationId xmlns:a16="http://schemas.microsoft.com/office/drawing/2014/main" id="{13626035-E796-4C44-BDBD-1C38636C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2" y="4052088"/>
            <a:ext cx="3792743" cy="11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Bildergebnis für python logo">
            <a:extLst>
              <a:ext uri="{FF2B5EF4-FFF2-40B4-BE49-F238E27FC236}">
                <a16:creationId xmlns:a16="http://schemas.microsoft.com/office/drawing/2014/main" id="{9D6D6635-BB94-F145-9B67-14871FDAC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64" y="3127366"/>
            <a:ext cx="1031448" cy="103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ildergebnis für aws lambda logo">
            <a:extLst>
              <a:ext uri="{FF2B5EF4-FFF2-40B4-BE49-F238E27FC236}">
                <a16:creationId xmlns:a16="http://schemas.microsoft.com/office/drawing/2014/main" id="{B85C21D9-5751-A74B-AE70-1427548A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626" y="274691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66FD060-3BFA-1843-B361-FD0677839BA9}"/>
              </a:ext>
            </a:extLst>
          </p:cNvPr>
          <p:cNvSpPr txBox="1">
            <a:spLocks/>
          </p:cNvSpPr>
          <p:nvPr/>
        </p:nvSpPr>
        <p:spPr>
          <a:xfrm>
            <a:off x="8633975" y="4764006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41EFAD2-54DC-3E44-B4BB-22E807F4B7B3}"/>
              </a:ext>
            </a:extLst>
          </p:cNvPr>
          <p:cNvSpPr txBox="1">
            <a:spLocks/>
          </p:cNvSpPr>
          <p:nvPr/>
        </p:nvSpPr>
        <p:spPr>
          <a:xfrm>
            <a:off x="6359037" y="4764006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411359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1739617" y="2281783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8124923" y="34142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8124922" y="40111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7931635" y="360011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7931634" y="41969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8124923" y="22817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8124922" y="28786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7931635" y="246763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7931634" y="30644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7742064" y="380083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7742063" y="439768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7548776" y="398668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7548775" y="458353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7742064" y="26683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7742063" y="32652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7548776" y="285421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7548775" y="34510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8701068" y="4011105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8507781" y="360011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8507780" y="4196958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Würfel 134">
            <a:extLst>
              <a:ext uri="{FF2B5EF4-FFF2-40B4-BE49-F238E27FC236}">
                <a16:creationId xmlns:a16="http://schemas.microsoft.com/office/drawing/2014/main" id="{2CC01184-BDDD-1342-8732-F061E12D07DB}"/>
              </a:ext>
            </a:extLst>
          </p:cNvPr>
          <p:cNvSpPr/>
          <p:nvPr/>
        </p:nvSpPr>
        <p:spPr>
          <a:xfrm>
            <a:off x="8507781" y="246763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8318210" y="3800833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8318209" y="4397680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8124922" y="398668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8124921" y="4583533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8318210" y="2668358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8318209" y="3265205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8124922" y="285421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8124921" y="3451058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Würfel 159">
            <a:extLst>
              <a:ext uri="{FF2B5EF4-FFF2-40B4-BE49-F238E27FC236}">
                <a16:creationId xmlns:a16="http://schemas.microsoft.com/office/drawing/2014/main" id="{268633F5-EFE9-1849-A3FC-725357BB60C6}"/>
              </a:ext>
            </a:extLst>
          </p:cNvPr>
          <p:cNvSpPr/>
          <p:nvPr/>
        </p:nvSpPr>
        <p:spPr>
          <a:xfrm>
            <a:off x="9399804" y="4194516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Würfel 164">
            <a:extLst>
              <a:ext uri="{FF2B5EF4-FFF2-40B4-BE49-F238E27FC236}">
                <a16:creationId xmlns:a16="http://schemas.microsoft.com/office/drawing/2014/main" id="{E7B3A537-DE0D-4D41-8F7B-5DF6D6AE5D6B}"/>
              </a:ext>
            </a:extLst>
          </p:cNvPr>
          <p:cNvSpPr/>
          <p:nvPr/>
        </p:nvSpPr>
        <p:spPr>
          <a:xfrm>
            <a:off x="9210234" y="3798391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Würfel 165">
            <a:extLst>
              <a:ext uri="{FF2B5EF4-FFF2-40B4-BE49-F238E27FC236}">
                <a16:creationId xmlns:a16="http://schemas.microsoft.com/office/drawing/2014/main" id="{EB5C31BC-46CE-0741-A5BF-23457F56ECC0}"/>
              </a:ext>
            </a:extLst>
          </p:cNvPr>
          <p:cNvSpPr/>
          <p:nvPr/>
        </p:nvSpPr>
        <p:spPr>
          <a:xfrm>
            <a:off x="9210233" y="4395238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Würfel 166">
            <a:extLst>
              <a:ext uri="{FF2B5EF4-FFF2-40B4-BE49-F238E27FC236}">
                <a16:creationId xmlns:a16="http://schemas.microsoft.com/office/drawing/2014/main" id="{EE8BDB43-F121-964F-8EC0-AD3CFEFF66B1}"/>
              </a:ext>
            </a:extLst>
          </p:cNvPr>
          <p:cNvSpPr/>
          <p:nvPr/>
        </p:nvSpPr>
        <p:spPr>
          <a:xfrm>
            <a:off x="9016946" y="3984244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Würfel 167">
            <a:extLst>
              <a:ext uri="{FF2B5EF4-FFF2-40B4-BE49-F238E27FC236}">
                <a16:creationId xmlns:a16="http://schemas.microsoft.com/office/drawing/2014/main" id="{E1347666-0B95-D04A-AB81-120D589B4467}"/>
              </a:ext>
            </a:extLst>
          </p:cNvPr>
          <p:cNvSpPr/>
          <p:nvPr/>
        </p:nvSpPr>
        <p:spPr>
          <a:xfrm>
            <a:off x="9016945" y="4581091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Würfel 170">
            <a:extLst>
              <a:ext uri="{FF2B5EF4-FFF2-40B4-BE49-F238E27FC236}">
                <a16:creationId xmlns:a16="http://schemas.microsoft.com/office/drawing/2014/main" id="{DD5B6888-D79C-DC46-AFF9-DB1A84232807}"/>
              </a:ext>
            </a:extLst>
          </p:cNvPr>
          <p:cNvSpPr/>
          <p:nvPr/>
        </p:nvSpPr>
        <p:spPr>
          <a:xfrm>
            <a:off x="9016946" y="2851769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Würfel 171">
            <a:extLst>
              <a:ext uri="{FF2B5EF4-FFF2-40B4-BE49-F238E27FC236}">
                <a16:creationId xmlns:a16="http://schemas.microsoft.com/office/drawing/2014/main" id="{A255CE49-102D-5A44-B52E-AC7A79FE9345}"/>
              </a:ext>
            </a:extLst>
          </p:cNvPr>
          <p:cNvSpPr/>
          <p:nvPr/>
        </p:nvSpPr>
        <p:spPr>
          <a:xfrm>
            <a:off x="9016945" y="3448616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21000" y="-599546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zerlegen einen Monolithen in der Cloud</a:t>
            </a:r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C2F93DA1-F7D5-0E43-B1FB-03AA1A5C0725}"/>
              </a:ext>
            </a:extLst>
          </p:cNvPr>
          <p:cNvSpPr/>
          <p:nvPr/>
        </p:nvSpPr>
        <p:spPr>
          <a:xfrm>
            <a:off x="9454897" y="4573594"/>
            <a:ext cx="334759" cy="545433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91D7BD90-6A74-954A-BD25-000360F68B0F}"/>
              </a:ext>
            </a:extLst>
          </p:cNvPr>
          <p:cNvSpPr/>
          <p:nvPr/>
        </p:nvSpPr>
        <p:spPr>
          <a:xfrm>
            <a:off x="9465404" y="4000776"/>
            <a:ext cx="334759" cy="545433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itel 1">
            <a:extLst>
              <a:ext uri="{FF2B5EF4-FFF2-40B4-BE49-F238E27FC236}">
                <a16:creationId xmlns:a16="http://schemas.microsoft.com/office/drawing/2014/main" id="{31052276-AF95-1C4C-8C3C-4B50548E5382}"/>
              </a:ext>
            </a:extLst>
          </p:cNvPr>
          <p:cNvSpPr txBox="1">
            <a:spLocks/>
          </p:cNvSpPr>
          <p:nvPr/>
        </p:nvSpPr>
        <p:spPr>
          <a:xfrm rot="2815468">
            <a:off x="1577810" y="5643922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brightness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1" name="Titel 1">
            <a:extLst>
              <a:ext uri="{FF2B5EF4-FFF2-40B4-BE49-F238E27FC236}">
                <a16:creationId xmlns:a16="http://schemas.microsoft.com/office/drawing/2014/main" id="{7CB8D2D3-492E-5342-8F5D-F5AEC116DEA7}"/>
              </a:ext>
            </a:extLst>
          </p:cNvPr>
          <p:cNvSpPr txBox="1">
            <a:spLocks/>
          </p:cNvSpPr>
          <p:nvPr/>
        </p:nvSpPr>
        <p:spPr>
          <a:xfrm rot="2929631">
            <a:off x="2193142" y="5722456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wind</a:t>
            </a:r>
          </a:p>
        </p:txBody>
      </p:sp>
      <p:sp>
        <p:nvSpPr>
          <p:cNvPr id="73" name="Titel 1">
            <a:extLst>
              <a:ext uri="{FF2B5EF4-FFF2-40B4-BE49-F238E27FC236}">
                <a16:creationId xmlns:a16="http://schemas.microsoft.com/office/drawing/2014/main" id="{323DD9FB-C89A-C34E-A55D-99E61E5623BF}"/>
              </a:ext>
            </a:extLst>
          </p:cNvPr>
          <p:cNvSpPr txBox="1">
            <a:spLocks/>
          </p:cNvSpPr>
          <p:nvPr/>
        </p:nvSpPr>
        <p:spPr>
          <a:xfrm rot="2815468">
            <a:off x="2777460" y="57118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temperature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4" name="Titel 1">
            <a:extLst>
              <a:ext uri="{FF2B5EF4-FFF2-40B4-BE49-F238E27FC236}">
                <a16:creationId xmlns:a16="http://schemas.microsoft.com/office/drawing/2014/main" id="{8CDA2BF1-2E18-7944-800B-694D761ED822}"/>
              </a:ext>
            </a:extLst>
          </p:cNvPr>
          <p:cNvSpPr txBox="1">
            <a:spLocks/>
          </p:cNvSpPr>
          <p:nvPr/>
        </p:nvSpPr>
        <p:spPr>
          <a:xfrm rot="2815468">
            <a:off x="3397048" y="5722457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stormwarning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5" name="Titel 1">
            <a:extLst>
              <a:ext uri="{FF2B5EF4-FFF2-40B4-BE49-F238E27FC236}">
                <a16:creationId xmlns:a16="http://schemas.microsoft.com/office/drawing/2014/main" id="{6082F792-28B4-D047-84B4-5C9FA35DB2B0}"/>
              </a:ext>
            </a:extLst>
          </p:cNvPr>
          <p:cNvSpPr txBox="1">
            <a:spLocks/>
          </p:cNvSpPr>
          <p:nvPr/>
        </p:nvSpPr>
        <p:spPr>
          <a:xfrm rot="2815468">
            <a:off x="7419072" y="5753268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brightness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6" name="Titel 1">
            <a:extLst>
              <a:ext uri="{FF2B5EF4-FFF2-40B4-BE49-F238E27FC236}">
                <a16:creationId xmlns:a16="http://schemas.microsoft.com/office/drawing/2014/main" id="{2607C47A-37D8-9249-AC7E-9B3E947D599F}"/>
              </a:ext>
            </a:extLst>
          </p:cNvPr>
          <p:cNvSpPr txBox="1">
            <a:spLocks/>
          </p:cNvSpPr>
          <p:nvPr/>
        </p:nvSpPr>
        <p:spPr>
          <a:xfrm rot="2929631">
            <a:off x="8034404" y="5831802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wind</a:t>
            </a:r>
          </a:p>
        </p:txBody>
      </p:sp>
      <p:sp>
        <p:nvSpPr>
          <p:cNvPr id="77" name="Titel 1">
            <a:extLst>
              <a:ext uri="{FF2B5EF4-FFF2-40B4-BE49-F238E27FC236}">
                <a16:creationId xmlns:a16="http://schemas.microsoft.com/office/drawing/2014/main" id="{12ECB603-C7CA-2E4C-B532-9C1A4A836C74}"/>
              </a:ext>
            </a:extLst>
          </p:cNvPr>
          <p:cNvSpPr txBox="1">
            <a:spLocks/>
          </p:cNvSpPr>
          <p:nvPr/>
        </p:nvSpPr>
        <p:spPr>
          <a:xfrm rot="2815468">
            <a:off x="8618722" y="582114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temperature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8" name="Titel 1">
            <a:extLst>
              <a:ext uri="{FF2B5EF4-FFF2-40B4-BE49-F238E27FC236}">
                <a16:creationId xmlns:a16="http://schemas.microsoft.com/office/drawing/2014/main" id="{4C12F20B-7818-EB4C-968C-AB21CD9AA835}"/>
              </a:ext>
            </a:extLst>
          </p:cNvPr>
          <p:cNvSpPr txBox="1">
            <a:spLocks/>
          </p:cNvSpPr>
          <p:nvPr/>
        </p:nvSpPr>
        <p:spPr>
          <a:xfrm rot="2815468">
            <a:off x="9238310" y="58318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stormwarning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5" name="Grafik 4" descr="Ein Bild, das draußen, Himmel enthält.&#10;&#10;Automatisch generierte Beschreibung">
            <a:extLst>
              <a:ext uri="{FF2B5EF4-FFF2-40B4-BE49-F238E27FC236}">
                <a16:creationId xmlns:a16="http://schemas.microsoft.com/office/drawing/2014/main" id="{4D333D9F-EB15-7B45-9330-0A9E9570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83" y="3308811"/>
            <a:ext cx="1834902" cy="7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2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0" y="1688332"/>
            <a:ext cx="11288110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093075" y="2188907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task1</a:t>
            </a: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Kopiert Funktionsinhalt von 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monolith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nach 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zusammen prüfen 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ob Funktionen da sind &amp; laufen</a:t>
            </a:r>
          </a:p>
        </p:txBody>
      </p:sp>
    </p:spTree>
    <p:extLst>
      <p:ext uri="{BB962C8B-B14F-4D97-AF65-F5344CB8AC3E}">
        <p14:creationId xmlns:p14="http://schemas.microsoft.com/office/powerpoint/2010/main" val="256776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4558779" y="31877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4558778" y="37846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4365491" y="337363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4365490" y="39704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4558779" y="20553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4558778" y="26521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4365491" y="22411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4365490" y="28380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4175920" y="357435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4175919" y="417120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3982632" y="376020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3982631" y="435705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4175920" y="24418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4175919" y="30387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3982632" y="262773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3982631" y="32245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5134924" y="378462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4941637" y="337363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4941636" y="397047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Würfel 134">
            <a:extLst>
              <a:ext uri="{FF2B5EF4-FFF2-40B4-BE49-F238E27FC236}">
                <a16:creationId xmlns:a16="http://schemas.microsoft.com/office/drawing/2014/main" id="{2CC01184-BDDD-1342-8732-F061E12D07DB}"/>
              </a:ext>
            </a:extLst>
          </p:cNvPr>
          <p:cNvSpPr/>
          <p:nvPr/>
        </p:nvSpPr>
        <p:spPr>
          <a:xfrm>
            <a:off x="4941637" y="224115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4752066" y="357435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4752065" y="417120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4558778" y="376020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4558777" y="435705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4752066" y="244187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4752065" y="303872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4558778" y="262773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4558777" y="322457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Würfel 159">
            <a:extLst>
              <a:ext uri="{FF2B5EF4-FFF2-40B4-BE49-F238E27FC236}">
                <a16:creationId xmlns:a16="http://schemas.microsoft.com/office/drawing/2014/main" id="{268633F5-EFE9-1849-A3FC-725357BB60C6}"/>
              </a:ext>
            </a:extLst>
          </p:cNvPr>
          <p:cNvSpPr/>
          <p:nvPr/>
        </p:nvSpPr>
        <p:spPr>
          <a:xfrm>
            <a:off x="5833660" y="396803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Würfel 164">
            <a:extLst>
              <a:ext uri="{FF2B5EF4-FFF2-40B4-BE49-F238E27FC236}">
                <a16:creationId xmlns:a16="http://schemas.microsoft.com/office/drawing/2014/main" id="{E7B3A537-DE0D-4D41-8F7B-5DF6D6AE5D6B}"/>
              </a:ext>
            </a:extLst>
          </p:cNvPr>
          <p:cNvSpPr/>
          <p:nvPr/>
        </p:nvSpPr>
        <p:spPr>
          <a:xfrm>
            <a:off x="5644090" y="357191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Würfel 165">
            <a:extLst>
              <a:ext uri="{FF2B5EF4-FFF2-40B4-BE49-F238E27FC236}">
                <a16:creationId xmlns:a16="http://schemas.microsoft.com/office/drawing/2014/main" id="{EB5C31BC-46CE-0741-A5BF-23457F56ECC0}"/>
              </a:ext>
            </a:extLst>
          </p:cNvPr>
          <p:cNvSpPr/>
          <p:nvPr/>
        </p:nvSpPr>
        <p:spPr>
          <a:xfrm>
            <a:off x="5644089" y="4168759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Würfel 166">
            <a:extLst>
              <a:ext uri="{FF2B5EF4-FFF2-40B4-BE49-F238E27FC236}">
                <a16:creationId xmlns:a16="http://schemas.microsoft.com/office/drawing/2014/main" id="{EE8BDB43-F121-964F-8EC0-AD3CFEFF66B1}"/>
              </a:ext>
            </a:extLst>
          </p:cNvPr>
          <p:cNvSpPr/>
          <p:nvPr/>
        </p:nvSpPr>
        <p:spPr>
          <a:xfrm>
            <a:off x="5450802" y="3757765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Würfel 167">
            <a:extLst>
              <a:ext uri="{FF2B5EF4-FFF2-40B4-BE49-F238E27FC236}">
                <a16:creationId xmlns:a16="http://schemas.microsoft.com/office/drawing/2014/main" id="{E1347666-0B95-D04A-AB81-120D589B4467}"/>
              </a:ext>
            </a:extLst>
          </p:cNvPr>
          <p:cNvSpPr/>
          <p:nvPr/>
        </p:nvSpPr>
        <p:spPr>
          <a:xfrm>
            <a:off x="5450801" y="435461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Würfel 170">
            <a:extLst>
              <a:ext uri="{FF2B5EF4-FFF2-40B4-BE49-F238E27FC236}">
                <a16:creationId xmlns:a16="http://schemas.microsoft.com/office/drawing/2014/main" id="{DD5B6888-D79C-DC46-AFF9-DB1A84232807}"/>
              </a:ext>
            </a:extLst>
          </p:cNvPr>
          <p:cNvSpPr/>
          <p:nvPr/>
        </p:nvSpPr>
        <p:spPr>
          <a:xfrm>
            <a:off x="5450802" y="2625290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Würfel 171">
            <a:extLst>
              <a:ext uri="{FF2B5EF4-FFF2-40B4-BE49-F238E27FC236}">
                <a16:creationId xmlns:a16="http://schemas.microsoft.com/office/drawing/2014/main" id="{A255CE49-102D-5A44-B52E-AC7A79FE9345}"/>
              </a:ext>
            </a:extLst>
          </p:cNvPr>
          <p:cNvSpPr/>
          <p:nvPr/>
        </p:nvSpPr>
        <p:spPr>
          <a:xfrm>
            <a:off x="5450801" y="322213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Herausforderung - In 5 Minuten produktiv!</a:t>
            </a:r>
          </a:p>
        </p:txBody>
      </p:sp>
      <p:sp>
        <p:nvSpPr>
          <p:cNvPr id="61" name="Titel 1">
            <a:extLst>
              <a:ext uri="{FF2B5EF4-FFF2-40B4-BE49-F238E27FC236}">
                <a16:creationId xmlns:a16="http://schemas.microsoft.com/office/drawing/2014/main" id="{66A19EDB-0487-5D44-B418-7CD88F100815}"/>
              </a:ext>
            </a:extLst>
          </p:cNvPr>
          <p:cNvSpPr txBox="1">
            <a:spLocks/>
          </p:cNvSpPr>
          <p:nvPr/>
        </p:nvSpPr>
        <p:spPr>
          <a:xfrm rot="2815468">
            <a:off x="3813375" y="543293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brightness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2" name="Titel 1">
            <a:extLst>
              <a:ext uri="{FF2B5EF4-FFF2-40B4-BE49-F238E27FC236}">
                <a16:creationId xmlns:a16="http://schemas.microsoft.com/office/drawing/2014/main" id="{5A9D39FB-136F-2044-B20E-C534F8CDE039}"/>
              </a:ext>
            </a:extLst>
          </p:cNvPr>
          <p:cNvSpPr txBox="1">
            <a:spLocks/>
          </p:cNvSpPr>
          <p:nvPr/>
        </p:nvSpPr>
        <p:spPr>
          <a:xfrm rot="2929631">
            <a:off x="4428707" y="551147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wind</a:t>
            </a:r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885C1115-0F28-8B4D-B1A8-500C3D084894}"/>
              </a:ext>
            </a:extLst>
          </p:cNvPr>
          <p:cNvSpPr txBox="1">
            <a:spLocks/>
          </p:cNvSpPr>
          <p:nvPr/>
        </p:nvSpPr>
        <p:spPr>
          <a:xfrm rot="2815468">
            <a:off x="5013025" y="5500820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temperature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4" name="Titel 1">
            <a:extLst>
              <a:ext uri="{FF2B5EF4-FFF2-40B4-BE49-F238E27FC236}">
                <a16:creationId xmlns:a16="http://schemas.microsoft.com/office/drawing/2014/main" id="{A7E8B987-3B03-F54B-9F29-5E30402C5723}"/>
              </a:ext>
            </a:extLst>
          </p:cNvPr>
          <p:cNvSpPr txBox="1">
            <a:spLocks/>
          </p:cNvSpPr>
          <p:nvPr/>
        </p:nvSpPr>
        <p:spPr>
          <a:xfrm rot="2815468">
            <a:off x="5632613" y="5511474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stormwarning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C2F93DA1-F7D5-0E43-B1FB-03AA1A5C0725}"/>
              </a:ext>
            </a:extLst>
          </p:cNvPr>
          <p:cNvSpPr/>
          <p:nvPr/>
        </p:nvSpPr>
        <p:spPr>
          <a:xfrm>
            <a:off x="5888753" y="4347115"/>
            <a:ext cx="334759" cy="545433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DA688A0D-66CF-874E-9978-6E9271516767}"/>
              </a:ext>
            </a:extLst>
          </p:cNvPr>
          <p:cNvSpPr/>
          <p:nvPr/>
        </p:nvSpPr>
        <p:spPr>
          <a:xfrm>
            <a:off x="6794053" y="4354612"/>
            <a:ext cx="334759" cy="545433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4140B87E-0711-BF4A-9603-8087431C874A}"/>
              </a:ext>
            </a:extLst>
          </p:cNvPr>
          <p:cNvSpPr txBox="1">
            <a:spLocks/>
          </p:cNvSpPr>
          <p:nvPr/>
        </p:nvSpPr>
        <p:spPr>
          <a:xfrm rot="2815468">
            <a:off x="6633389" y="5698244"/>
            <a:ext cx="2520847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6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NEU: </a:t>
            </a:r>
            <a:r>
              <a:rPr lang="de-DE" sz="2000" dirty="0" err="1">
                <a:solidFill>
                  <a:schemeClr val="accent6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humidity</a:t>
            </a:r>
            <a:endParaRPr lang="de-DE" sz="2000" dirty="0">
              <a:solidFill>
                <a:schemeClr val="accent6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A64F9B37-D58B-1A4B-9A98-3D36B3333F50}"/>
              </a:ext>
            </a:extLst>
          </p:cNvPr>
          <p:cNvSpPr/>
          <p:nvPr/>
        </p:nvSpPr>
        <p:spPr>
          <a:xfrm>
            <a:off x="5911866" y="3758212"/>
            <a:ext cx="334759" cy="545433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07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0" y="1688332"/>
            <a:ext cx="11288110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093075" y="2188907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task2</a:t>
            </a: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Fügt eine Funktion hinzu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Name: 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humidity.py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prüfen ob Funktion da ist und läuft</a:t>
            </a:r>
          </a:p>
        </p:txBody>
      </p:sp>
    </p:spTree>
    <p:extLst>
      <p:ext uri="{BB962C8B-B14F-4D97-AF65-F5344CB8AC3E}">
        <p14:creationId xmlns:p14="http://schemas.microsoft.com/office/powerpoint/2010/main" val="223742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24FF7F4-4C76-A14A-B78C-35DB30555CD2}"/>
              </a:ext>
            </a:extLst>
          </p:cNvPr>
          <p:cNvGrpSpPr/>
          <p:nvPr/>
        </p:nvGrpSpPr>
        <p:grpSpPr>
          <a:xfrm>
            <a:off x="947977" y="2900854"/>
            <a:ext cx="5925790" cy="3167457"/>
            <a:chOff x="1011038" y="879044"/>
            <a:chExt cx="10453259" cy="4747834"/>
          </a:xfrm>
        </p:grpSpPr>
        <p:pic>
          <p:nvPicPr>
            <p:cNvPr id="7" name="Grafik 6" descr="Ein Bild, das Elektronik enthält.&#10;&#10;Automatisch generierte Beschreibung">
              <a:extLst>
                <a:ext uri="{FF2B5EF4-FFF2-40B4-BE49-F238E27FC236}">
                  <a16:creationId xmlns:a16="http://schemas.microsoft.com/office/drawing/2014/main" id="{F8AD35CE-6E71-1F43-B030-498C730B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038" y="2978271"/>
              <a:ext cx="3035691" cy="2648607"/>
            </a:xfrm>
            <a:prstGeom prst="rect">
              <a:avLst/>
            </a:prstGeom>
          </p:spPr>
        </p:pic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C00C2CA6-C41A-8E4F-9DC0-59217039CFAD}"/>
                </a:ext>
              </a:extLst>
            </p:cNvPr>
            <p:cNvGrpSpPr/>
            <p:nvPr/>
          </p:nvGrpSpPr>
          <p:grpSpPr>
            <a:xfrm>
              <a:off x="6283092" y="879044"/>
              <a:ext cx="5181205" cy="3281246"/>
              <a:chOff x="6536648" y="1196161"/>
              <a:chExt cx="4380209" cy="2530321"/>
            </a:xfrm>
          </p:grpSpPr>
          <p:pic>
            <p:nvPicPr>
              <p:cNvPr id="5" name="Grafik 4" descr="Ein Bild, das Tier enthält.&#10;&#10;Automatisch generierte Beschreibung">
                <a:extLst>
                  <a:ext uri="{FF2B5EF4-FFF2-40B4-BE49-F238E27FC236}">
                    <a16:creationId xmlns:a16="http://schemas.microsoft.com/office/drawing/2014/main" id="{8485887A-C03A-EA42-B0EC-106E16E21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6648" y="1196161"/>
                <a:ext cx="4380209" cy="2530321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176D12A1-4586-1B4A-9F01-FA37FA998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9042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2F6E4084-7422-D242-9E19-8EEA97208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426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874B48CC-0EBF-A14D-BDE1-649100A79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7810" y="2168850"/>
                <a:ext cx="766651" cy="584942"/>
              </a:xfrm>
              <a:prstGeom prst="rect">
                <a:avLst/>
              </a:prstGeom>
            </p:spPr>
          </p:pic>
        </p:grpSp>
        <p:pic>
          <p:nvPicPr>
            <p:cNvPr id="9" name="Grafik 8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F230FE57-FC84-DB4B-A537-D649D0C1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510839">
              <a:off x="3766944" y="3079422"/>
              <a:ext cx="2521559" cy="368080"/>
            </a:xfrm>
            <a:prstGeom prst="rect">
              <a:avLst/>
            </a:prstGeom>
          </p:spPr>
        </p:pic>
      </p:grpSp>
      <p:pic>
        <p:nvPicPr>
          <p:cNvPr id="16" name="Grafik 15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B6ADD7B0-FE71-0E4E-99FC-214AD3D7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6709413" y="3117413"/>
            <a:ext cx="1429433" cy="24556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288A721-86A1-8146-8440-C547EFA0D878}"/>
              </a:ext>
            </a:extLst>
          </p:cNvPr>
          <p:cNvGrpSpPr/>
          <p:nvPr/>
        </p:nvGrpSpPr>
        <p:grpSpPr>
          <a:xfrm>
            <a:off x="8373145" y="1753971"/>
            <a:ext cx="3086310" cy="2677613"/>
            <a:chOff x="8622308" y="2833850"/>
            <a:chExt cx="2788195" cy="2287589"/>
          </a:xfrm>
        </p:grpSpPr>
        <p:pic>
          <p:nvPicPr>
            <p:cNvPr id="18" name="Grafik 17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19587F65-3CD7-344D-BD02-E6DB0FED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3011155-FBD5-8E45-8F75-19CF9F73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0B9F548-E3D3-024E-8CC8-3F81158B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pic>
        <p:nvPicPr>
          <p:cNvPr id="21" name="Grafik 20" descr="Ein Bild, das Monitor enthält.&#10;&#10;Automatisch generierte Beschreibung">
            <a:extLst>
              <a:ext uri="{FF2B5EF4-FFF2-40B4-BE49-F238E27FC236}">
                <a16:creationId xmlns:a16="http://schemas.microsoft.com/office/drawing/2014/main" id="{E17C88A0-109F-F84F-B408-29FED7D08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2541" y="2398105"/>
            <a:ext cx="1581412" cy="83718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703DAFE-CEEC-0B46-82BB-05C06C4D3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3534" y="2435725"/>
            <a:ext cx="834438" cy="799568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0EFC4D11-0B3E-C64F-B8DB-CEEF4697408E}"/>
              </a:ext>
            </a:extLst>
          </p:cNvPr>
          <p:cNvSpPr txBox="1">
            <a:spLocks/>
          </p:cNvSpPr>
          <p:nvPr/>
        </p:nvSpPr>
        <p:spPr>
          <a:xfrm>
            <a:off x="8462785" y="4432649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DAFB33A8-666F-E444-984E-5F14C333A7F1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nehmen Monitoring dazu</a:t>
            </a:r>
          </a:p>
        </p:txBody>
      </p:sp>
    </p:spTree>
    <p:extLst>
      <p:ext uri="{BB962C8B-B14F-4D97-AF65-F5344CB8AC3E}">
        <p14:creationId xmlns:p14="http://schemas.microsoft.com/office/powerpoint/2010/main" val="137123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F8AD35CE-6E71-1F43-B030-498C730B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7" y="4301327"/>
            <a:ext cx="1720886" cy="176698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00C2CA6-C41A-8E4F-9DC0-59217039CFAD}"/>
              </a:ext>
            </a:extLst>
          </p:cNvPr>
          <p:cNvGrpSpPr/>
          <p:nvPr/>
        </p:nvGrpSpPr>
        <p:grpSpPr>
          <a:xfrm>
            <a:off x="3936622" y="2900854"/>
            <a:ext cx="2937145" cy="2189041"/>
            <a:chOff x="6536648" y="1196161"/>
            <a:chExt cx="4380209" cy="2530321"/>
          </a:xfrm>
        </p:grpSpPr>
        <p:pic>
          <p:nvPicPr>
            <p:cNvPr id="5" name="Grafik 4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8485887A-C03A-EA42-B0EC-106E16E21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76D12A1-4586-1B4A-9F01-FA37FA99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7436" y="2168849"/>
              <a:ext cx="766651" cy="58494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F6E4084-7422-D242-9E19-8EEA9720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74B48CC-0EBF-A14D-BDE1-649100A7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8881" y="2168849"/>
              <a:ext cx="766651" cy="584942"/>
            </a:xfrm>
            <a:prstGeom prst="rect">
              <a:avLst/>
            </a:prstGeom>
          </p:spPr>
        </p:pic>
      </p:grpSp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2510257" y="4368808"/>
            <a:ext cx="1429433" cy="245560"/>
          </a:xfrm>
          <a:prstGeom prst="rect">
            <a:avLst/>
          </a:prstGeom>
        </p:spPr>
      </p:pic>
      <p:pic>
        <p:nvPicPr>
          <p:cNvPr id="16" name="Grafik 15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B6ADD7B0-FE71-0E4E-99FC-214AD3D7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6709413" y="3117413"/>
            <a:ext cx="1429433" cy="24556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288A721-86A1-8146-8440-C547EFA0D878}"/>
              </a:ext>
            </a:extLst>
          </p:cNvPr>
          <p:cNvGrpSpPr/>
          <p:nvPr/>
        </p:nvGrpSpPr>
        <p:grpSpPr>
          <a:xfrm>
            <a:off x="8373145" y="1753971"/>
            <a:ext cx="3086310" cy="2677613"/>
            <a:chOff x="8622308" y="2833850"/>
            <a:chExt cx="2788195" cy="2287589"/>
          </a:xfrm>
        </p:grpSpPr>
        <p:pic>
          <p:nvPicPr>
            <p:cNvPr id="18" name="Grafik 17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19587F65-3CD7-344D-BD02-E6DB0FED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3011155-FBD5-8E45-8F75-19CF9F73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0B9F548-E3D3-024E-8CC8-3F81158B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sp>
        <p:nvSpPr>
          <p:cNvPr id="25" name="Titel 1">
            <a:extLst>
              <a:ext uri="{FF2B5EF4-FFF2-40B4-BE49-F238E27FC236}">
                <a16:creationId xmlns:a16="http://schemas.microsoft.com/office/drawing/2014/main" id="{0EFC4D11-0B3E-C64F-B8DB-CEEF4697408E}"/>
              </a:ext>
            </a:extLst>
          </p:cNvPr>
          <p:cNvSpPr txBox="1">
            <a:spLocks/>
          </p:cNvSpPr>
          <p:nvPr/>
        </p:nvSpPr>
        <p:spPr>
          <a:xfrm>
            <a:off x="8462785" y="4432649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5479F6-1B50-074D-B2C2-AD2F27970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95" y="3294993"/>
            <a:ext cx="1136591" cy="1136591"/>
          </a:xfrm>
          <a:prstGeom prst="rect">
            <a:avLst/>
          </a:prstGeom>
        </p:spPr>
      </p:pic>
      <p:pic>
        <p:nvPicPr>
          <p:cNvPr id="12" name="Grafik 11" descr="Ein Bild, das Schild, Objekt, draußen enthält.&#10;&#10;Automatisch generierte Beschreibung">
            <a:extLst>
              <a:ext uri="{FF2B5EF4-FFF2-40B4-BE49-F238E27FC236}">
                <a16:creationId xmlns:a16="http://schemas.microsoft.com/office/drawing/2014/main" id="{7F66C2BE-396D-244A-BB39-B5DA9C698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0053" y="2199946"/>
            <a:ext cx="1132490" cy="1132490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616A8CFD-8A0D-9B4C-8AEE-CBAD7ADBFD04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haben ein Problem!</a:t>
            </a:r>
          </a:p>
        </p:txBody>
      </p:sp>
    </p:spTree>
    <p:extLst>
      <p:ext uri="{BB962C8B-B14F-4D97-AF65-F5344CB8AC3E}">
        <p14:creationId xmlns:p14="http://schemas.microsoft.com/office/powerpoint/2010/main" val="192666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Macintosh PowerPoint</Application>
  <PresentationFormat>Breitbild</PresentationFormat>
  <Paragraphs>143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DengXian</vt:lpstr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MORE SERVERS</dc:title>
  <dc:creator>Michael Abey</dc:creator>
  <cp:lastModifiedBy>Michael Abey</cp:lastModifiedBy>
  <cp:revision>471</cp:revision>
  <cp:lastPrinted>2019-01-23T09:45:23Z</cp:lastPrinted>
  <dcterms:created xsi:type="dcterms:W3CDTF">2019-01-07T09:17:32Z</dcterms:created>
  <dcterms:modified xsi:type="dcterms:W3CDTF">2019-04-07T18:49:19Z</dcterms:modified>
</cp:coreProperties>
</file>